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545" r:id="rId3"/>
    <p:sldId id="546" r:id="rId4"/>
    <p:sldId id="547" r:id="rId5"/>
    <p:sldId id="511" r:id="rId6"/>
    <p:sldId id="512" r:id="rId7"/>
    <p:sldId id="513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548" r:id="rId18"/>
    <p:sldId id="549" r:id="rId19"/>
    <p:sldId id="550" r:id="rId20"/>
    <p:sldId id="551" r:id="rId21"/>
    <p:sldId id="552" r:id="rId22"/>
    <p:sldId id="553" r:id="rId23"/>
    <p:sldId id="528" r:id="rId24"/>
    <p:sldId id="529" r:id="rId25"/>
    <p:sldId id="556" r:id="rId26"/>
    <p:sldId id="554" r:id="rId27"/>
    <p:sldId id="555" r:id="rId28"/>
    <p:sldId id="535" r:id="rId29"/>
    <p:sldId id="557" r:id="rId30"/>
    <p:sldId id="558" r:id="rId31"/>
    <p:sldId id="559" r:id="rId32"/>
    <p:sldId id="537" r:id="rId33"/>
    <p:sldId id="538" r:id="rId34"/>
    <p:sldId id="484" r:id="rId35"/>
    <p:sldId id="466" r:id="rId36"/>
    <p:sldId id="467" r:id="rId37"/>
    <p:sldId id="473" r:id="rId38"/>
    <p:sldId id="468" r:id="rId39"/>
    <p:sldId id="469" r:id="rId40"/>
    <p:sldId id="474" r:id="rId41"/>
    <p:sldId id="506" r:id="rId42"/>
    <p:sldId id="487" r:id="rId43"/>
    <p:sldId id="486" r:id="rId44"/>
    <p:sldId id="496" r:id="rId45"/>
    <p:sldId id="480" r:id="rId46"/>
    <p:sldId id="488" r:id="rId47"/>
    <p:sldId id="508" r:id="rId48"/>
    <p:sldId id="497" r:id="rId49"/>
    <p:sldId id="482" r:id="rId50"/>
    <p:sldId id="495" r:id="rId51"/>
    <p:sldId id="491" r:id="rId52"/>
    <p:sldId id="493" r:id="rId53"/>
    <p:sldId id="492" r:id="rId54"/>
    <p:sldId id="505" r:id="rId55"/>
    <p:sldId id="501" r:id="rId56"/>
    <p:sldId id="504" r:id="rId57"/>
    <p:sldId id="509" r:id="rId58"/>
    <p:sldId id="502" r:id="rId59"/>
    <p:sldId id="470" r:id="rId60"/>
    <p:sldId id="50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94624" autoAdjust="0"/>
  </p:normalViewPr>
  <p:slideViewPr>
    <p:cSldViewPr>
      <p:cViewPr varScale="1">
        <p:scale>
          <a:sx n="70" d="100"/>
          <a:sy n="70" d="100"/>
        </p:scale>
        <p:origin x="-120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4BA6D-C772-4475-BD9C-CEC223906B6E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44E97-7CC1-46C1-9FA2-7C4485DC07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0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44E97-7CC1-46C1-9FA2-7C4485DC07D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19181B6-725C-4146-AE07-178C5B85F2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F9D63-E436-4385-B731-DC4E85A04457}" type="datetimeFigureOut">
              <a:rPr lang="en-US" smtClean="0"/>
              <a:pPr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gif"/><Relationship Id="rId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7" Type="http://schemas.openxmlformats.org/officeDocument/2006/relationships/image" Target="../media/image49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57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5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hyperlink" Target="SVM_Inverter_Theory.md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hyperlink" Target="Inverter_SVM/SVM_Inverter_Practical.mdl" TargetMode="External"/><Relationship Id="rId4" Type="http://schemas.openxmlformats.org/officeDocument/2006/relationships/hyperlink" Target="../Practicals/01_INVERTER_SVM/SVM_Inverter_Practical.md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0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6324600"/>
            <a:ext cx="4648200" cy="15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1524000"/>
            <a:ext cx="9144000" cy="15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43400" y="2667000"/>
            <a:ext cx="48006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4648200"/>
            <a:ext cx="46482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76800" y="1676400"/>
            <a:ext cx="381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just"/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rench Script MT" pitchFamily="66" charset="0"/>
              </a:rPr>
              <a:t>By </a:t>
            </a:r>
          </a:p>
          <a:p>
            <a:pPr algn="ctr"/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rench Script MT" pitchFamily="66" charset="0"/>
              </a:rPr>
              <a:t>M. Senthil Kumaran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0"/>
            <a:ext cx="8153400" cy="156966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French Script MT" pitchFamily="66" charset="0"/>
              </a:rPr>
              <a:t>Embedded solutions for control  of Drives using space vector modulation technique</a:t>
            </a:r>
            <a:endParaRPr lang="en-US" sz="48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French Script MT" pitchFamily="66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800600"/>
            <a:ext cx="4724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French Script MT" pitchFamily="66" charset="0"/>
              </a:rPr>
              <a:t>“</a:t>
            </a:r>
            <a:r>
              <a:rPr lang="en-US" sz="2800" b="1" dirty="0" smtClean="0">
                <a:latin typeface="French Script MT" pitchFamily="66" charset="0"/>
              </a:rPr>
              <a:t>Design is a funny word. Some people think design means how it looks. But of course, if you dig deeper, it's really how it works.”</a:t>
            </a:r>
            <a:endParaRPr lang="en-US" sz="2800" dirty="0">
              <a:latin typeface="French Script MT" pitchFamily="66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76600" y="6324600"/>
            <a:ext cx="1375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i="1" dirty="0" smtClean="0">
                <a:latin typeface="French Script MT" pitchFamily="66" charset="0"/>
              </a:rPr>
              <a:t>-  Steve Jobs</a:t>
            </a:r>
            <a:endParaRPr lang="en-US" sz="2400" i="1" dirty="0">
              <a:latin typeface="French Script MT" pitchFamily="66" charset="0"/>
            </a:endParaRPr>
          </a:p>
        </p:txBody>
      </p:sp>
      <p:pic>
        <p:nvPicPr>
          <p:cNvPr id="1026" name="Picture 2" descr="C:\Users\ZenTill\Desktop\Chidambaram\Presentation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360204">
            <a:off x="326126" y="2993847"/>
            <a:ext cx="3725863" cy="800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/S1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pic>
        <p:nvPicPr>
          <p:cNvPr id="19" name="Picture 2" descr="C:\Users\ZenTill\Desktop\Files_Upload\FDP_Space_Vector\FDP\1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3108785"/>
            <a:ext cx="3981450" cy="369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One who Sees Knows…….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896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67400"/>
            <a:ext cx="9906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581400" y="60198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One who Knows Shows……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8370" name="Picture 2" descr="C:\Users\ZenTill\Desktop\Files_Upload\FDP_Space_Vector\FDP\8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48971"/>
            <a:ext cx="850776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9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Graphical Representation of  - SV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9144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Space Vector formulation from a 3Phase System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4038600" y="5410200"/>
            <a:ext cx="50292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 = [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– ½(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+i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)] +j[ </a:t>
            </a: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[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√</a:t>
            </a: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3/2]*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)]</a:t>
            </a:r>
            <a:endParaRPr 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122" name="Picture 2" descr="C:\Users\ZenTill\Desktop\Wind_Systems\images\alpha_bet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371600"/>
            <a:ext cx="8153400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2133600" y="66294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133600" y="6059269"/>
            <a:ext cx="708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Mathematics is the only language of Engineer.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642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Representation of 3 phase as 2 phase system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9144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Clark Transformation (</a:t>
            </a:r>
            <a:r>
              <a:rPr lang="el-GR" sz="2000" b="1" dirty="0" smtClean="0"/>
              <a:t>α</a:t>
            </a:r>
            <a:r>
              <a:rPr lang="en-US" sz="2000" b="1" dirty="0" smtClean="0"/>
              <a:t>,</a:t>
            </a:r>
            <a:r>
              <a:rPr lang="el-GR" sz="2000" b="1" dirty="0" smtClean="0"/>
              <a:t>β</a:t>
            </a:r>
            <a:r>
              <a:rPr lang="en-US" sz="2000" b="1" dirty="0" smtClean="0"/>
              <a:t>,0) – (a,b,c)</a:t>
            </a:r>
            <a:endParaRPr lang="en-US" sz="2000" b="1" dirty="0"/>
          </a:p>
        </p:txBody>
      </p:sp>
      <p:pic>
        <p:nvPicPr>
          <p:cNvPr id="7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:\Users\ZenTill\Desktop\Wind_Systems\images\a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828800"/>
            <a:ext cx="3486150" cy="283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3" descr="C:\Users\ZenTill\Desktop\Wind_Systems\images\ab_eq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41772" y="3352800"/>
            <a:ext cx="3097427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394" name="Picture 2" descr="C:\Users\ZenTill\Desktop\Files_Upload\FDP_Space_Vector\FDP\2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16" y="914400"/>
            <a:ext cx="2739338" cy="22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8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Representation of 2 phase system to a space Vector - | Mag | and Angle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14478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Clark Transformation (</a:t>
            </a:r>
            <a:r>
              <a:rPr lang="el-GR" sz="2000" b="1" dirty="0" smtClean="0"/>
              <a:t>α</a:t>
            </a:r>
            <a:r>
              <a:rPr lang="en-US" sz="2000" b="1" dirty="0" smtClean="0"/>
              <a:t>,</a:t>
            </a:r>
            <a:r>
              <a:rPr lang="el-GR" sz="2000" b="1" dirty="0" smtClean="0"/>
              <a:t>β</a:t>
            </a:r>
            <a:r>
              <a:rPr lang="en-US" sz="2000" b="1" dirty="0" smtClean="0"/>
              <a:t>,0) – (a,b,c)</a:t>
            </a:r>
            <a:endParaRPr lang="en-US" sz="2000" b="1" dirty="0"/>
          </a:p>
        </p:txBody>
      </p:sp>
      <p:pic>
        <p:nvPicPr>
          <p:cNvPr id="15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C:\Users\ZenTill\Desktop\Wind_Systems\images\a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3486150" cy="283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MSK\Desktop\FDP\Captuwwr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133600"/>
            <a:ext cx="3219450" cy="847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076" name="Picture 4" descr="C:\Users\MSK\Desktop\FDP\Caaaptur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3276600"/>
            <a:ext cx="3800475" cy="1028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75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Senthil Kumaran\Desktop\TVS_Lucas\colou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24176"/>
            <a:ext cx="2133600" cy="12338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" name="Straight Connector 3"/>
          <p:cNvCxnSpPr/>
          <p:nvPr/>
        </p:nvCxnSpPr>
        <p:spPr>
          <a:xfrm>
            <a:off x="0" y="1752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638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15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Reversing the Idea of Rotating Space vector of Machines – to apply in Converters for PWM technique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" name="Picture 2" descr="C:\Users\MSK\Desktop\FDP\Ke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5105400"/>
            <a:ext cx="2947491" cy="12557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3" descr="C:\Users\MSK\Desktop\FDP\master ke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3962400"/>
            <a:ext cx="3724275" cy="9429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52400" y="21336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Three phase time varying Quantity applied to Space displaced Windings produce Equivalent single winding, rotating at supply frequency  Excited by a  DC voltage 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840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enthil Kumaran\Desktop\TVS_Lucas\colou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24176"/>
            <a:ext cx="2133600" cy="12338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334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If you want the pearl don’t swim simply Dive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6146" name="Picture 2" descr="C:\Users\MSK\Desktop\FDP\pear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783" y="5257800"/>
            <a:ext cx="2290217" cy="1600200"/>
          </a:xfrm>
          <a:prstGeom prst="rect">
            <a:avLst/>
          </a:prstGeom>
          <a:noFill/>
        </p:spPr>
      </p:pic>
      <p:pic>
        <p:nvPicPr>
          <p:cNvPr id="6148" name="Picture 4" descr="C:\Users\MSK\Desktop\FDP\diving2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066800"/>
            <a:ext cx="3794760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320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95071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From Machines To Power Electronics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1524000"/>
            <a:ext cx="601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</a:rPr>
              <a:t>Three phase time varying Quantity applied to Space displaced Windings produce an Equivalent single winding, rotating at supply frequency  Excited by a  DC voltage </a:t>
            </a:r>
            <a:r>
              <a:rPr lang="en-US" sz="2400" i="1" dirty="0" smtClean="0"/>
              <a:t>.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3581400"/>
            <a:ext cx="609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002060"/>
                </a:solidFill>
              </a:rPr>
              <a:t>A DC voltage applied to an inverter can produce Three phase sinusoidal time varying outputs.</a:t>
            </a:r>
          </a:p>
          <a:p>
            <a:pPr algn="just"/>
            <a:r>
              <a:rPr lang="en-US" sz="2400" i="1" dirty="0" smtClean="0">
                <a:solidFill>
                  <a:srgbClr val="002060"/>
                </a:solidFill>
              </a:rPr>
              <a:t>Where the inverter is made to behave like a three phase winding  and Equivalent rotation of DC Voltage Excited winding  is achieved  through appropriate switching  which imitates the Effect of Space Vector</a:t>
            </a:r>
            <a:endParaRPr lang="en-US" sz="2400" i="1" dirty="0">
              <a:solidFill>
                <a:srgbClr val="002060"/>
              </a:solidFill>
            </a:endParaRPr>
          </a:p>
        </p:txBody>
      </p:sp>
      <p:pic>
        <p:nvPicPr>
          <p:cNvPr id="11" name="Picture 3" descr="C:\Users\ZenTill\Desktop\Wind_Systems\images\brushless-dc-electric-motor-358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600200"/>
            <a:ext cx="2514600" cy="2133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3" descr="D:\Image21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4038600"/>
            <a:ext cx="2514600" cy="2209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68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MSK\Desktop\FDP\Volt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1219200" y="2819400"/>
            <a:ext cx="3810000" cy="914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" y="39469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Graphical Representation of Switching Space Vectors in 3 Phase Inverter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2" descr="C:\Users\MSK\Desktop\FDP\inver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5257800"/>
            <a:ext cx="1703293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418" name="Picture 2" descr="C:\Users\ZenTill\Desktop\Files_Upload\FDP_Space_Vector\FDP\1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34" y="1600200"/>
            <a:ext cx="6793566" cy="40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2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SK\Desktop\FDP\Space_mach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3429000" cy="33072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28600" y="6858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 smtClean="0"/>
              <a:t>Space Vectors in Machines</a:t>
            </a:r>
            <a:endParaRPr lang="en-US" sz="20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611188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 smtClean="0"/>
              <a:t>Space Vectors in Power Electronics</a:t>
            </a:r>
            <a:endParaRPr lang="en-US" sz="2000" b="1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09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3" descr="C:\Users\ZenTill\Desktop\imagesCAE9C0Z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8505" y="1114485"/>
            <a:ext cx="4133557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S18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66825" y="4572000"/>
            <a:ext cx="2543175" cy="1143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5299" name="Picture 3" descr="C:\Users\Adithya\Desktop\05_Chidambaram_Annamalai_University\Presentation\Image\sixStepWaveform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783" y="4325937"/>
            <a:ext cx="2667000" cy="19050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1668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SK\Desktop\FDP\inver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14400"/>
            <a:ext cx="5372100" cy="48066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019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3 Phase Inverter Topology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S19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pic>
        <p:nvPicPr>
          <p:cNvPr id="9" name="Picture 3" descr="C:\Users\Adithya\Desktop\05_Chidambaram_Annamalai_University\Presentation\Image\sixStepWaveform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828800"/>
            <a:ext cx="2667000" cy="19050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1352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2400" y="457200"/>
            <a:ext cx="4800600" cy="92333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5400" dirty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abriola" pitchFamily="82" charset="0"/>
              </a:rPr>
              <a:t>About the </a:t>
            </a:r>
            <a:r>
              <a:rPr lang="en-US" sz="5400" dirty="0" smtClean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abriola" pitchFamily="82" charset="0"/>
              </a:rPr>
              <a:t>Lecture </a:t>
            </a:r>
            <a:endParaRPr lang="en-US" sz="5400" dirty="0">
              <a:ln>
                <a:solidFill>
                  <a:srgbClr val="FF33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Gabriola" pitchFamily="82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228600" y="1371600"/>
            <a:ext cx="3810000" cy="1588"/>
          </a:xfrm>
          <a:prstGeom prst="line">
            <a:avLst/>
          </a:prstGeom>
          <a:ln w="381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609600" y="2533471"/>
            <a:ext cx="8153400" cy="1657529"/>
            <a:chOff x="609600" y="2533471"/>
            <a:chExt cx="8153400" cy="1657529"/>
          </a:xfrm>
        </p:grpSpPr>
        <p:sp>
          <p:nvSpPr>
            <p:cNvPr id="54273" name="Rectangle 1"/>
            <p:cNvSpPr>
              <a:spLocks noChangeArrowheads="1"/>
            </p:cNvSpPr>
            <p:nvPr/>
          </p:nvSpPr>
          <p:spPr bwMode="auto">
            <a:xfrm>
              <a:off x="990600" y="2990671"/>
              <a:ext cx="7772400" cy="1200329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தாமின் புறுவது உலகின் புறக்கண்டு</a:t>
              </a:r>
              <a:endParaRPr kumimoji="0" lang="en-US" sz="36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algn="l" eaLnBrk="0" hangingPunct="0"/>
              <a:r>
                <a:rPr lang="ta-IN" sz="36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 மாடல மற்றை யவை</a:t>
              </a:r>
            </a:p>
          </p:txBody>
        </p:sp>
        <p:sp>
          <p:nvSpPr>
            <p:cNvPr id="7" name="Rectangle 1"/>
            <p:cNvSpPr>
              <a:spLocks noChangeArrowheads="1"/>
            </p:cNvSpPr>
            <p:nvPr/>
          </p:nvSpPr>
          <p:spPr bwMode="auto">
            <a:xfrm>
              <a:off x="762000" y="2762071"/>
              <a:ext cx="7772400" cy="1200329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தாமின் புறுவது உலகின் புறக்கண்டு</a:t>
              </a:r>
              <a:endParaRPr kumimoji="0" lang="en-US" sz="36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algn="l" eaLnBrk="0" hangingPunct="0"/>
              <a:r>
                <a:rPr lang="ta-IN" sz="36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 மாடல மற்றை யவை</a:t>
              </a:r>
            </a:p>
          </p:txBody>
        </p:sp>
        <p:sp>
          <p:nvSpPr>
            <p:cNvPr id="6" name="Rectangle 1"/>
            <p:cNvSpPr>
              <a:spLocks noChangeArrowheads="1"/>
            </p:cNvSpPr>
            <p:nvPr/>
          </p:nvSpPr>
          <p:spPr bwMode="auto">
            <a:xfrm>
              <a:off x="609600" y="2533471"/>
              <a:ext cx="7772400" cy="1200329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தாமின் புறுவது உலகின் புறக்கண்டு</a:t>
              </a:r>
              <a:endParaRPr kumimoji="0" lang="en-US" sz="32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காமுறுவர் கற்றறிந் தார்</a:t>
              </a: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Calibri" pitchFamily="34" charset="0"/>
                  <a:cs typeface="Latha" pitchFamily="34" charset="0"/>
                </a:rPr>
                <a:t>. </a:t>
              </a:r>
              <a:endParaRPr kumimoji="0" lang="ta-IN" sz="36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</p:grpSp>
      <p:pic>
        <p:nvPicPr>
          <p:cNvPr id="11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4876800"/>
            <a:ext cx="1371600" cy="155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S2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7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019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Equivalent Circuit for a Switching Pattern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" name="Picture 2" descr="C:\Users\MSK\Desktop\FDP\inver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876800"/>
            <a:ext cx="2286000" cy="198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191000" y="1295400"/>
            <a:ext cx="464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Vector Position for Switching Pattern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3554" name="Picture 2" descr="C:\Users\ZenTill\Desktop\Chidambaram\Presentation\senth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4038600" cy="2971800"/>
          </a:xfrm>
          <a:prstGeom prst="rect">
            <a:avLst/>
          </a:prstGeom>
          <a:noFill/>
        </p:spPr>
      </p:pic>
      <p:pic>
        <p:nvPicPr>
          <p:cNvPr id="23555" name="Picture 3" descr="C:\Users\ZenTill\Desktop\Chidambaram\Presentation\Equival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3505200"/>
            <a:ext cx="4800600" cy="2078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S20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4151245"/>
            <a:ext cx="18669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Applying KVL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19300" y="3657600"/>
            <a:ext cx="2667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9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3" descr="C:\Users\MSK\Desktop\FDP\Volt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1181100" y="2552700"/>
            <a:ext cx="4114800" cy="990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152400" y="39469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Switching Space Vectors in 3 Phase Inverter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5" name="Picture 2" descr="C:\Users\MSK\Desktop\FDP\inver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5257800"/>
            <a:ext cx="1703293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530" name="Picture 2" descr="C:\Users\ZenTill\Desktop\Chidambaram\Presentation\voltage h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1066800"/>
            <a:ext cx="6370637" cy="4743450"/>
          </a:xfrm>
          <a:prstGeom prst="rect">
            <a:avLst/>
          </a:prstGeom>
          <a:noFill/>
        </p:spPr>
      </p:pic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S21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ZenTill\Desktop\Wind_Systems\images\matrix\voltage_he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447800"/>
            <a:ext cx="5562600" cy="4684296"/>
          </a:xfrm>
          <a:prstGeom prst="rect">
            <a:avLst/>
          </a:prstGeom>
          <a:noFill/>
        </p:spPr>
      </p:pic>
      <p:pic>
        <p:nvPicPr>
          <p:cNvPr id="5" name="Picture 3" descr="C:\Users\MSK\Desktop\FDP\Volt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152400" y="2971800"/>
            <a:ext cx="3810000" cy="914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" y="39469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Graphical Representation of Switching Space Vectors in 3 Phase Inverter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" name="Picture 2" descr="C:\Users\MSK\Desktop\FDP\invert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5257800"/>
            <a:ext cx="1703293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S22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MSK\Desktop\FDP\Volt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1219200" y="2819400"/>
            <a:ext cx="3810000" cy="914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" y="39469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Graphical Representation of Switching Space Vectors in 3 Phase Inverter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2" descr="C:\Users\MSK\Desktop\FDP\inver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5257800"/>
            <a:ext cx="1703293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418" name="Picture 2" descr="C:\Users\ZenTill\Desktop\Files_Upload\FDP_Space_Vector\FDP\1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34" y="1600200"/>
            <a:ext cx="6793566" cy="40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83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867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Principle of PWM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610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PWM  - Methods…  </a:t>
            </a:r>
            <a:r>
              <a:rPr lang="en-US" sz="2000" dirty="0" smtClean="0">
                <a:latin typeface="Arial" charset="0"/>
              </a:rPr>
              <a:t>Equal </a:t>
            </a:r>
            <a:r>
              <a:rPr lang="en-US" sz="2000" dirty="0" smtClean="0">
                <a:latin typeface="Arial" charset="0"/>
              </a:rPr>
              <a:t>Area </a:t>
            </a:r>
            <a:r>
              <a:rPr lang="en-US" sz="2000" dirty="0" smtClean="0">
                <a:latin typeface="Arial" charset="0"/>
              </a:rPr>
              <a:t>Theorem</a:t>
            </a:r>
            <a:endParaRPr lang="en-US" sz="2000" dirty="0" smtClean="0">
              <a:latin typeface="Arial" charset="0"/>
            </a:endParaRPr>
          </a:p>
        </p:txBody>
      </p:sp>
      <p:pic>
        <p:nvPicPr>
          <p:cNvPr id="13315" name="Picture 3" descr="C:\Users\MSK\Desktop\FDP\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396518"/>
            <a:ext cx="5334000" cy="41531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42" name="Picture 2" descr="C:\Users\ZenTill\Desktop\Files_Upload\FDP_Space_Vector\FDP\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275332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2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990600" y="1295400"/>
          <a:ext cx="80010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Visio" r:id="rId3" imgW="4220895" imgH="3425565" progId="">
                  <p:embed/>
                </p:oleObj>
              </mc:Choice>
              <mc:Fallback>
                <p:oleObj name="Visio" r:id="rId3" imgW="4220895" imgH="342556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8001000" cy="297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553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9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Sin PWM – Implementation of Equal Area Method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4339" name="Picture 3" descr="C:\Users\ZenTill\Desktop\Files_Upload\FDP_Space_Vector\FDP\5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95800"/>
            <a:ext cx="7467600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91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2400" y="39469"/>
            <a:ext cx="899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Application of Equal Area Theorem in Space Vector Modulation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Picture 2" descr="C:\Users\MSK\Desktop\FDP\mySpa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33600"/>
            <a:ext cx="4899378" cy="426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3" descr="C:\Users\MSK\Desktop\FDP\sect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2895600"/>
            <a:ext cx="27622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819400" y="1371600"/>
            <a:ext cx="3733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/>
            <a:r>
              <a:rPr lang="en-US" sz="2000" dirty="0" smtClean="0">
                <a:latin typeface="Cambria" pitchFamily="18" charset="0"/>
                <a:cs typeface="Calibri" pitchFamily="34" charset="0"/>
              </a:rPr>
              <a:t>Volt Second Balancing Scheme</a:t>
            </a: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S25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9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2400" y="39469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Effect of Sample Time (T</a:t>
            </a:r>
            <a:r>
              <a:rPr lang="en-US" sz="3600" b="1" baseline="-250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)  in SVM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7346" name="Picture 2" descr="C:\Users\ZenTill\Desktop\Chidambaram\Presentation\Sampling time Hig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0"/>
            <a:ext cx="2209800" cy="2362200"/>
          </a:xfrm>
          <a:prstGeom prst="rect">
            <a:avLst/>
          </a:prstGeom>
          <a:noFill/>
        </p:spPr>
      </p:pic>
      <p:pic>
        <p:nvPicPr>
          <p:cNvPr id="57347" name="Picture 3" descr="C:\Users\ZenTill\Desktop\Chidambaram\Presentation\Sampling time _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0"/>
            <a:ext cx="2131090" cy="2286000"/>
          </a:xfrm>
          <a:prstGeom prst="rect">
            <a:avLst/>
          </a:prstGeom>
          <a:noFill/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1295400"/>
            <a:ext cx="5931432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95625" y="3810000"/>
            <a:ext cx="58959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>
          <a:xfrm>
            <a:off x="1752600" y="20574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752600" y="44958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00200" y="1676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T</a:t>
            </a:r>
            <a:r>
              <a:rPr lang="en-US" baseline="-25000" dirty="0" smtClean="0"/>
              <a:t> s</a:t>
            </a:r>
            <a:r>
              <a:rPr lang="en-US" dirty="0" smtClean="0"/>
              <a:t> = 1e</a:t>
            </a:r>
            <a:r>
              <a:rPr lang="en-US" baseline="30000" dirty="0" smtClean="0"/>
              <a:t>-3</a:t>
            </a:r>
            <a:r>
              <a:rPr lang="en-US" dirty="0" smtClean="0"/>
              <a:t> Sec</a:t>
            </a:r>
            <a:endParaRPr lang="en-US" baseline="30000" dirty="0"/>
          </a:p>
        </p:txBody>
      </p:sp>
      <p:sp>
        <p:nvSpPr>
          <p:cNvPr id="21" name="TextBox 20"/>
          <p:cNvSpPr txBox="1"/>
          <p:nvPr/>
        </p:nvSpPr>
        <p:spPr>
          <a:xfrm>
            <a:off x="1600200" y="4114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T</a:t>
            </a:r>
            <a:r>
              <a:rPr lang="en-US" baseline="-25000" dirty="0" smtClean="0"/>
              <a:t> s</a:t>
            </a:r>
            <a:r>
              <a:rPr lang="en-US" dirty="0" smtClean="0"/>
              <a:t> = 0.2e</a:t>
            </a:r>
            <a:r>
              <a:rPr lang="en-US" baseline="30000" dirty="0" smtClean="0"/>
              <a:t>-3</a:t>
            </a:r>
            <a:r>
              <a:rPr lang="en-US" dirty="0" smtClean="0"/>
              <a:t> Sec</a:t>
            </a:r>
            <a:endParaRPr lang="en-US" baseline="30000" dirty="0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S26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6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76800" y="533400"/>
            <a:ext cx="34499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 smtClean="0"/>
              <a:t> -- 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baseline="-25000" dirty="0" smtClean="0"/>
              <a:t> </a:t>
            </a:r>
            <a:r>
              <a:rPr lang="en-US" dirty="0"/>
              <a:t>Location versus Dwell Times</a:t>
            </a:r>
            <a:endParaRPr lang="en-US" baseline="-25000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04800" y="4419600"/>
          <a:ext cx="883920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" name="Document" r:id="rId3" imgW="5638680" imgH="1128960" progId="Word.Document.8">
                  <p:embed/>
                </p:oleObj>
              </mc:Choice>
              <mc:Fallback>
                <p:oleObj name="Document" r:id="rId3" imgW="5638680" imgH="11289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419600"/>
                        <a:ext cx="8839200" cy="177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609600" y="1295400"/>
          <a:ext cx="32766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r:id="rId5" imgW="2055876" imgH="2087880" progId="">
                  <p:embed/>
                </p:oleObj>
              </mc:Choice>
              <mc:Fallback>
                <p:oleObj r:id="rId5" imgW="2055876" imgH="2087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95400"/>
                        <a:ext cx="3276600" cy="304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2400" y="76200"/>
            <a:ext cx="8991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– Implementation of Volt –second Balancing   Method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412" name="Picture 4" descr="C:\Users\ZenTill\Desktop\Files_Upload\FDP_Space_Vector\FDP\11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11263"/>
            <a:ext cx="3429000" cy="30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4800" y="838200"/>
            <a:ext cx="2492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Dwell Time Calculation</a:t>
            </a:r>
            <a:endParaRPr lang="en-US" baseline="-250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90600" y="1295400"/>
            <a:ext cx="3352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800" dirty="0"/>
              <a:t> Volt-Second Balancing</a:t>
            </a:r>
            <a:endParaRPr lang="en-US" sz="1800" baseline="-25000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1066800" y="1752600"/>
          <a:ext cx="30480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Equation" r:id="rId3" imgW="3048000" imgH="787400" progId="Equation.3">
                  <p:embed/>
                </p:oleObj>
              </mc:Choice>
              <mc:Fallback>
                <p:oleObj name="Equation" r:id="rId3" imgW="30480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52600"/>
                        <a:ext cx="3048000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8200" y="2819400"/>
            <a:ext cx="5638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1900" dirty="0"/>
              <a:t> </a:t>
            </a:r>
            <a:r>
              <a:rPr lang="en-US" sz="1900" i="1" dirty="0"/>
              <a:t>T</a:t>
            </a:r>
            <a:r>
              <a:rPr lang="en-US" sz="1900" i="1" baseline="-25000" dirty="0"/>
              <a:t>a</a:t>
            </a:r>
            <a:r>
              <a:rPr lang="en-US" sz="1900" dirty="0"/>
              <a:t>, </a:t>
            </a:r>
            <a:r>
              <a:rPr lang="en-US" sz="1900" i="1" dirty="0"/>
              <a:t>T</a:t>
            </a:r>
            <a:r>
              <a:rPr lang="en-US" sz="1900" i="1" baseline="-25000" dirty="0"/>
              <a:t>b</a:t>
            </a:r>
            <a:r>
              <a:rPr lang="en-US" sz="1900" dirty="0"/>
              <a:t> and </a:t>
            </a:r>
            <a:r>
              <a:rPr lang="en-US" sz="1900" i="1" dirty="0"/>
              <a:t>T</a:t>
            </a:r>
            <a:r>
              <a:rPr lang="en-US" sz="1900" i="1" baseline="-25000" dirty="0"/>
              <a:t>0</a:t>
            </a:r>
            <a:r>
              <a:rPr lang="en-US" sz="1900" baseline="-25000" dirty="0"/>
              <a:t> </a:t>
            </a:r>
            <a:r>
              <a:rPr lang="en-US" sz="1900" dirty="0"/>
              <a:t>– dwell times for             and  </a:t>
            </a:r>
          </a:p>
        </p:txBody>
      </p:sp>
      <p:graphicFrame>
        <p:nvGraphicFramePr>
          <p:cNvPr id="9" name="Object 14"/>
          <p:cNvGraphicFramePr>
            <a:graphicFrameLocks noChangeAspect="1"/>
          </p:cNvGraphicFramePr>
          <p:nvPr/>
        </p:nvGraphicFramePr>
        <p:xfrm>
          <a:off x="3962400" y="2819400"/>
          <a:ext cx="6477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" name="Equation" r:id="rId5" imgW="647419" imgH="342751" progId="Equation.3">
                  <p:embed/>
                </p:oleObj>
              </mc:Choice>
              <mc:Fallback>
                <p:oleObj name="Equation" r:id="rId5" imgW="647419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819400"/>
                        <a:ext cx="6477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/>
          <p:cNvGraphicFramePr>
            <a:graphicFrameLocks noChangeAspect="1"/>
          </p:cNvGraphicFramePr>
          <p:nvPr/>
        </p:nvGraphicFramePr>
        <p:xfrm>
          <a:off x="5029200" y="2819400"/>
          <a:ext cx="2413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Equation" r:id="rId7" imgW="241195" imgH="355446" progId="Equation.3">
                  <p:embed/>
                </p:oleObj>
              </mc:Choice>
              <mc:Fallback>
                <p:oleObj name="Equation" r:id="rId7" imgW="241195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819400"/>
                        <a:ext cx="24130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38200" y="3276600"/>
            <a:ext cx="3124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900" dirty="0"/>
              <a:t> </a:t>
            </a:r>
            <a:r>
              <a:rPr lang="en-US" sz="1900" i="1" dirty="0"/>
              <a:t>T</a:t>
            </a:r>
            <a:r>
              <a:rPr lang="en-US" sz="1900" i="1" baseline="-25000" dirty="0"/>
              <a:t>s</a:t>
            </a:r>
            <a:r>
              <a:rPr lang="en-US" sz="1900" baseline="-25000" dirty="0"/>
              <a:t> </a:t>
            </a:r>
            <a:r>
              <a:rPr lang="en-US" sz="1900" dirty="0"/>
              <a:t>– sampling period</a:t>
            </a: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838200" y="3810000"/>
            <a:ext cx="3124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900" dirty="0"/>
              <a:t> Space vectors</a:t>
            </a:r>
          </a:p>
        </p:txBody>
      </p:sp>
      <p:graphicFrame>
        <p:nvGraphicFramePr>
          <p:cNvPr id="13" name="Object 22"/>
          <p:cNvGraphicFramePr>
            <a:graphicFrameLocks noChangeAspect="1"/>
          </p:cNvGraphicFramePr>
          <p:nvPr/>
        </p:nvGraphicFramePr>
        <p:xfrm>
          <a:off x="1066800" y="4191000"/>
          <a:ext cx="23812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Equation" r:id="rId9" imgW="2374900" imgH="609600" progId="Equation.3">
                  <p:embed/>
                </p:oleObj>
              </mc:Choice>
              <mc:Fallback>
                <p:oleObj name="Equation" r:id="rId9" imgW="23749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91000"/>
                        <a:ext cx="2381250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1"/>
          <p:cNvGraphicFramePr>
            <a:graphicFrameLocks noChangeAspect="1"/>
          </p:cNvGraphicFramePr>
          <p:nvPr/>
        </p:nvGraphicFramePr>
        <p:xfrm>
          <a:off x="3733800" y="4191000"/>
          <a:ext cx="12954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Equation" r:id="rId11" imgW="1295400" imgH="622300" progId="Equation.3">
                  <p:embed/>
                </p:oleObj>
              </mc:Choice>
              <mc:Fallback>
                <p:oleObj name="Equation" r:id="rId11" imgW="12954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191000"/>
                        <a:ext cx="1295400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0"/>
          <p:cNvGraphicFramePr>
            <a:graphicFrameLocks noChangeAspect="1"/>
          </p:cNvGraphicFramePr>
          <p:nvPr/>
        </p:nvGraphicFramePr>
        <p:xfrm>
          <a:off x="5486400" y="4267200"/>
          <a:ext cx="7318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Equation" r:id="rId13" imgW="736280" imgH="355446" progId="Equation.3">
                  <p:embed/>
                </p:oleObj>
              </mc:Choice>
              <mc:Fallback>
                <p:oleObj name="Equation" r:id="rId13" imgW="736280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267200"/>
                        <a:ext cx="731838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1447800" y="4267200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900" dirty="0"/>
              <a:t>                                      ,            </a:t>
            </a:r>
            <a:r>
              <a:rPr lang="en-US" sz="1900" dirty="0" smtClean="0"/>
              <a:t>               </a:t>
            </a:r>
            <a:r>
              <a:rPr lang="en-US" sz="1900" dirty="0"/>
              <a:t>and</a:t>
            </a:r>
          </a:p>
        </p:txBody>
      </p:sp>
      <p:graphicFrame>
        <p:nvGraphicFramePr>
          <p:cNvPr id="18" name="Object 26"/>
          <p:cNvGraphicFramePr>
            <a:graphicFrameLocks noChangeAspect="1"/>
          </p:cNvGraphicFramePr>
          <p:nvPr/>
        </p:nvGraphicFramePr>
        <p:xfrm>
          <a:off x="1295400" y="4800600"/>
          <a:ext cx="5410200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Equation" r:id="rId15" imgW="4076700" imgH="1320800" progId="Equation.3">
                  <p:embed/>
                </p:oleObj>
              </mc:Choice>
              <mc:Fallback>
                <p:oleObj name="Equation" r:id="rId15" imgW="40767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00600"/>
                        <a:ext cx="5410200" cy="1411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1"/>
          <p:cNvGraphicFramePr>
            <a:graphicFrameLocks noChangeAspect="1"/>
          </p:cNvGraphicFramePr>
          <p:nvPr/>
        </p:nvGraphicFramePr>
        <p:xfrm>
          <a:off x="6553200" y="2133600"/>
          <a:ext cx="226218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Visio" r:id="rId17" imgW="2065234" imgH="2091138" progId="">
                  <p:embed/>
                </p:oleObj>
              </mc:Choice>
              <mc:Fallback>
                <p:oleObj name="Visio" r:id="rId17" imgW="2065234" imgH="20911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133600"/>
                        <a:ext cx="2262188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7239000" y="518160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(1)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200" y="0"/>
            <a:ext cx="8991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– Implementation of Volt –second Balancing   Method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S28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38200" y="1600200"/>
            <a:ext cx="7848600" cy="107721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It is in the Desire to share and not to teach…….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8600" y="304800"/>
            <a:ext cx="4800600" cy="83099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4800" dirty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abriola" pitchFamily="82" charset="0"/>
              </a:rPr>
              <a:t>About the </a:t>
            </a:r>
            <a:r>
              <a:rPr lang="en-US" sz="4800" dirty="0" smtClean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abriola" pitchFamily="82" charset="0"/>
              </a:rPr>
              <a:t>Lecture</a:t>
            </a:r>
            <a:endParaRPr lang="en-US" sz="4800" dirty="0">
              <a:ln>
                <a:solidFill>
                  <a:srgbClr val="FF33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Gabriola" pitchFamily="82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95400" y="3048000"/>
            <a:ext cx="7848600" cy="132343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dirty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So nothing here is right or wrong every thing is wonderful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228600" y="1141412"/>
            <a:ext cx="3657600" cy="1588"/>
          </a:xfrm>
          <a:prstGeom prst="line">
            <a:avLst/>
          </a:prstGeom>
          <a:ln w="381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295400" y="4800600"/>
            <a:ext cx="78486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Have a nice Day…….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0" y="2819401"/>
            <a:ext cx="1169551" cy="403859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vert270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Senthil  Kumaran Mahadevan </a:t>
            </a:r>
          </a:p>
        </p:txBody>
      </p:sp>
      <p:pic>
        <p:nvPicPr>
          <p:cNvPr id="11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5800" y="5486400"/>
            <a:ext cx="8382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S3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5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800600" y="533400"/>
            <a:ext cx="411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 smtClean="0"/>
              <a:t>-  </a:t>
            </a:r>
            <a:r>
              <a:rPr lang="en-US" sz="2400" dirty="0"/>
              <a:t>Dwell </a:t>
            </a:r>
            <a:r>
              <a:rPr lang="en-US" sz="2400" dirty="0" smtClean="0"/>
              <a:t>Times calculation</a:t>
            </a:r>
            <a:endParaRPr lang="en-US" sz="2400" baseline="-250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90600" y="1752600"/>
            <a:ext cx="175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dirty="0"/>
              <a:t>Solve (</a:t>
            </a:r>
            <a:r>
              <a:rPr lang="en-US" sz="2800" dirty="0" smtClean="0"/>
              <a:t>1)</a:t>
            </a:r>
            <a:endParaRPr lang="en-US" sz="2800" baseline="-25000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990600" y="2362200"/>
          <a:ext cx="4572000" cy="362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2" name="Equation" r:id="rId3" imgW="2832100" imgH="2336800" progId="Equation.3">
                  <p:embed/>
                </p:oleObj>
              </mc:Choice>
              <mc:Fallback>
                <p:oleObj name="Equation" r:id="rId3" imgW="2832100" imgH="233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2200"/>
                        <a:ext cx="4572000" cy="3622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5181600" y="4724400"/>
          <a:ext cx="236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Equation" r:id="rId5" imgW="1473200" imgH="304800" progId="Equation.3">
                  <p:embed/>
                </p:oleObj>
              </mc:Choice>
              <mc:Fallback>
                <p:oleObj name="Equation" r:id="rId5" imgW="14732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724400"/>
                        <a:ext cx="236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7620000" y="48768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(2)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200" y="0"/>
            <a:ext cx="8991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– Implementation of Volt –second Balancing   Method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S29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SK\Desktop\FDP\v_s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124200"/>
            <a:ext cx="7924800" cy="3429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4" name="Straight Connector 3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2400" y="7620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- Sector Correspondence 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7" name="Picture 3" descr="C:\Users\ZenTill\Desktop\Wind_Systems\images\matrix\voltage_he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533400"/>
            <a:ext cx="2895600" cy="24809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S30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pic>
        <p:nvPicPr>
          <p:cNvPr id="10" name="Picture 2" descr="C:\Users\ZenTill\Desktop\Files_Upload\FDP_Space_Vector\FDP\8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4800600" cy="197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97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04800" y="914400"/>
            <a:ext cx="48789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Seven-segment Switching Sequence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048000" y="1371600"/>
          <a:ext cx="5562600" cy="458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" r:id="rId3" imgW="3311074" imgH="2373776" progId="">
                  <p:embed/>
                </p:oleObj>
              </mc:Choice>
              <mc:Fallback>
                <p:oleObj r:id="rId3" imgW="3311074" imgH="237377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371600"/>
                        <a:ext cx="5562600" cy="458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81000" y="5992813"/>
            <a:ext cx="406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Total number of switchings: 6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81000" y="1905000"/>
            <a:ext cx="252646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Selected vectors:</a:t>
            </a:r>
          </a:p>
          <a:p>
            <a:r>
              <a:rPr lang="en-US" sz="2400" dirty="0"/>
              <a:t>   </a:t>
            </a:r>
            <a:r>
              <a:rPr lang="en-US" sz="2400" i="1" dirty="0"/>
              <a:t>V</a:t>
            </a:r>
            <a:r>
              <a:rPr lang="en-US" sz="2400" i="1" baseline="-25000" dirty="0"/>
              <a:t>0</a:t>
            </a:r>
            <a:r>
              <a:rPr lang="en-US" sz="2400" dirty="0"/>
              <a:t>, </a:t>
            </a:r>
            <a:r>
              <a:rPr lang="en-US" sz="2400" i="1" dirty="0"/>
              <a:t>V</a:t>
            </a:r>
            <a:r>
              <a:rPr lang="en-US" sz="2400" i="1" baseline="-25000" dirty="0"/>
              <a:t>1</a:t>
            </a:r>
            <a:r>
              <a:rPr lang="en-US" sz="2400" dirty="0"/>
              <a:t> and </a:t>
            </a:r>
            <a:r>
              <a:rPr lang="en-US" sz="2400" i="1" dirty="0"/>
              <a:t>V</a:t>
            </a:r>
            <a:r>
              <a:rPr lang="en-US" sz="2400" i="1" baseline="-25000" dirty="0"/>
              <a:t>2</a:t>
            </a:r>
          </a:p>
          <a:p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 Dwell times:</a:t>
            </a:r>
          </a:p>
          <a:p>
            <a:r>
              <a:rPr lang="en-US" sz="2400" dirty="0"/>
              <a:t>  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T</a:t>
            </a:r>
            <a:r>
              <a:rPr lang="en-US" sz="2400" i="1" baseline="-25000" dirty="0"/>
              <a:t>0</a:t>
            </a:r>
            <a:r>
              <a:rPr lang="en-US" sz="2400" dirty="0"/>
              <a:t> + 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+ </a:t>
            </a:r>
            <a:r>
              <a:rPr lang="en-US" sz="2400" i="1" dirty="0"/>
              <a:t>T</a:t>
            </a:r>
            <a:r>
              <a:rPr lang="en-US" sz="2400" i="1" baseline="-25000" dirty="0"/>
              <a:t>b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/>
              <a:t>Space Vector Modulation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7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MSK\Desktop\FDP\v_s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1428722" y="3257523"/>
            <a:ext cx="4618182" cy="1303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The Coordinated Dance of Vectors – Space Vector</a:t>
            </a:r>
          </a:p>
        </p:txBody>
      </p:sp>
      <p:pic>
        <p:nvPicPr>
          <p:cNvPr id="63490" name="Picture 2" descr="C:\Users\ZenTill\Desktop\Files_Upload\FDP_Space_Vector\FDP\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6781800" cy="50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066800" y="2819400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Simulation</a:t>
            </a:r>
            <a:r>
              <a:rPr kumimoji="0" lang="en-US" sz="4400" b="0" i="0" u="none" strike="noStrike" kern="0" cap="none" spc="0" normalizeH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MATLAB 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FFC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S33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MSK\Desktop\FDP\v_s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1428722" y="3257523"/>
            <a:ext cx="4618182" cy="1303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Don’t Stop With Hearing – Start Doing ……..</a:t>
            </a:r>
          </a:p>
        </p:txBody>
      </p:sp>
      <p:pic>
        <p:nvPicPr>
          <p:cNvPr id="55298" name="Picture 2" descr="C:\Users\MSK\Desktop\Sim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524000"/>
            <a:ext cx="6248400" cy="47099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S34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85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Don’t Stop With Hearing – Start Doing ……..</a:t>
            </a:r>
          </a:p>
        </p:txBody>
      </p:sp>
      <p:pic>
        <p:nvPicPr>
          <p:cNvPr id="56322" name="Picture 2" descr="C:\Users\MSK\Desktop\sim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10600" cy="5791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S35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128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Duty cycles of the Top switches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780097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S36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553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85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Line Voltage</a:t>
            </a:r>
          </a:p>
        </p:txBody>
      </p:sp>
      <p:pic>
        <p:nvPicPr>
          <p:cNvPr id="57348" name="Picture 4" descr="C:\Users\MSK\Desktop\Sim_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962400"/>
            <a:ext cx="8545571" cy="2438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7349" name="Picture 5" descr="C:\Users\MSK\Desktop\Sim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14400"/>
            <a:ext cx="8591550" cy="2362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152400" y="3352800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Phase Voltage</a:t>
            </a: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S37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2534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Current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9600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  <a:hlinkClick r:id="rId2" action="ppaction://hlinkfile"/>
              </a:rPr>
              <a:t>Run – Matlab Simulation ( Theoretical – SVM)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371600"/>
            <a:ext cx="8410575" cy="41338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S38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3400" y="1143000"/>
            <a:ext cx="43434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To my Students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0" y="76200"/>
            <a:ext cx="4800600" cy="92333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5400" dirty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abriola" pitchFamily="82" charset="0"/>
              </a:rPr>
              <a:t>Thanks …………..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743200" y="1676400"/>
            <a:ext cx="5562600" cy="1631216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dirty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J</a:t>
            </a: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. B. Mervin (M.E- II)</a:t>
            </a:r>
            <a:endParaRPr lang="en-US" sz="40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 S. Adithiya (B.E- III)</a:t>
            </a:r>
            <a:endParaRPr lang="en-US" sz="40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152400" y="914400"/>
            <a:ext cx="3657600" cy="1588"/>
          </a:xfrm>
          <a:prstGeom prst="line">
            <a:avLst/>
          </a:prstGeom>
          <a:ln w="381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0" y="2819401"/>
            <a:ext cx="1169551" cy="403859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vert270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Senthil  Kumaran Mahadevan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295400" y="3352800"/>
            <a:ext cx="7848600" cy="2062103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For encouraging me </a:t>
            </a:r>
          </a:p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&amp;</a:t>
            </a:r>
          </a:p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For making this happen  </a:t>
            </a:r>
          </a:p>
        </p:txBody>
      </p:sp>
      <p:pic>
        <p:nvPicPr>
          <p:cNvPr id="12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5562600"/>
            <a:ext cx="8382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2534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Practical Implementation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2507" y="0"/>
            <a:ext cx="28614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81000" y="16764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It can be observed that the duty cycles are simply the selected portions of the input reference waves at different times.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26670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This inference can be formulated as a logic which leads to a simple implementation of SVM technique as shown below.</a:t>
            </a:r>
            <a:endParaRPr lang="en-US" sz="2000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733800"/>
            <a:ext cx="6123963" cy="2286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419600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 </a:t>
            </a:r>
            <a:r>
              <a:rPr lang="en-US" dirty="0" smtClean="0">
                <a:hlinkClick r:id="rId5" action="ppaction://hlinkfile"/>
              </a:rPr>
              <a:t>Run – Matlab Simulation ( Practical – SVM)</a:t>
            </a:r>
            <a:endParaRPr lang="en-US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S39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3" name="Picture 7" descr="ist2_4247496_broken_penc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</p:spPr>
      </p:pic>
      <p:pic>
        <p:nvPicPr>
          <p:cNvPr id="80904" name="Picture 8" descr="ist2_3806168_goldfish_and_bubb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04800"/>
            <a:ext cx="457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S40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754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2534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Embedded solution for SVM in Drives and Control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8194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4"/>
          <p:cNvGrpSpPr/>
          <p:nvPr/>
        </p:nvGrpSpPr>
        <p:grpSpPr>
          <a:xfrm rot="10800000">
            <a:off x="685800" y="3276600"/>
            <a:ext cx="457200" cy="2514600"/>
            <a:chOff x="914400" y="3277394"/>
            <a:chExt cx="457200" cy="1829594"/>
          </a:xfrm>
        </p:grpSpPr>
        <p:cxnSp>
          <p:nvCxnSpPr>
            <p:cNvPr id="71" name="Straight Arrow Connector 70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  <a:ln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80"/>
          <p:cNvGrpSpPr/>
          <p:nvPr/>
        </p:nvGrpSpPr>
        <p:grpSpPr>
          <a:xfrm>
            <a:off x="914400" y="5410200"/>
            <a:ext cx="914400" cy="458788"/>
            <a:chOff x="2133600" y="5334000"/>
            <a:chExt cx="914400" cy="458788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81"/>
          <p:cNvGrpSpPr/>
          <p:nvPr/>
        </p:nvGrpSpPr>
        <p:grpSpPr>
          <a:xfrm>
            <a:off x="2930235" y="5410200"/>
            <a:ext cx="914400" cy="458788"/>
            <a:chOff x="2133600" y="5334000"/>
            <a:chExt cx="914400" cy="458788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88"/>
          <p:cNvGrpSpPr/>
          <p:nvPr/>
        </p:nvGrpSpPr>
        <p:grpSpPr>
          <a:xfrm rot="10800000">
            <a:off x="2667000" y="2438400"/>
            <a:ext cx="533400" cy="457200"/>
            <a:chOff x="914400" y="3277394"/>
            <a:chExt cx="457200" cy="1829594"/>
          </a:xfrm>
        </p:grpSpPr>
        <p:cxnSp>
          <p:nvCxnSpPr>
            <p:cNvPr id="90" name="Straight Arrow Connector 89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381000" y="1676400"/>
            <a:ext cx="1193471" cy="137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>
            <a:lum contrast="10000"/>
          </a:blip>
          <a:srcRect/>
          <a:stretch>
            <a:fillRect/>
          </a:stretch>
        </p:blipFill>
        <p:spPr bwMode="auto">
          <a:xfrm>
            <a:off x="3352800" y="1676400"/>
            <a:ext cx="1196837" cy="1295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5">
            <a:lum contrast="10000"/>
          </a:blip>
          <a:srcRect/>
          <a:stretch>
            <a:fillRect/>
          </a:stretch>
        </p:blipFill>
        <p:spPr bwMode="auto">
          <a:xfrm>
            <a:off x="1828800" y="3200400"/>
            <a:ext cx="1295400" cy="1428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7" name="Group 88"/>
          <p:cNvGrpSpPr/>
          <p:nvPr/>
        </p:nvGrpSpPr>
        <p:grpSpPr>
          <a:xfrm rot="10800000">
            <a:off x="1676400" y="2438400"/>
            <a:ext cx="533400" cy="457200"/>
            <a:chOff x="914400" y="3277394"/>
            <a:chExt cx="457200" cy="1829594"/>
          </a:xfrm>
        </p:grpSpPr>
        <p:cxnSp>
          <p:nvCxnSpPr>
            <p:cNvPr id="80" name="Straight Arrow Connector 79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5000" y="5257800"/>
            <a:ext cx="937260" cy="7810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76250" y="5029200"/>
            <a:ext cx="2646123" cy="1143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2" name="Group 81"/>
          <p:cNvGrpSpPr/>
          <p:nvPr/>
        </p:nvGrpSpPr>
        <p:grpSpPr>
          <a:xfrm rot="16200000">
            <a:off x="6019006" y="4190207"/>
            <a:ext cx="914400" cy="458788"/>
            <a:chOff x="2133600" y="5334000"/>
            <a:chExt cx="914400" cy="458788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24600" y="1828800"/>
            <a:ext cx="2575891" cy="1905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5" name="Straight Connector 94"/>
          <p:cNvCxnSpPr/>
          <p:nvPr/>
        </p:nvCxnSpPr>
        <p:spPr>
          <a:xfrm rot="10800000" flipV="1">
            <a:off x="5257800" y="3886199"/>
            <a:ext cx="35052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S41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253425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Model based design using MATLAB/System Generator Toolbox for Xilinx FPGAs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349" y="2220399"/>
            <a:ext cx="1020445" cy="7232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1545" y="2237936"/>
            <a:ext cx="871855" cy="6908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04800" y="15195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algorithm  development in MATLAB -Xilinx tool box 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0"/>
            <a:endCxn id="14" idx="1"/>
          </p:cNvCxnSpPr>
          <p:nvPr/>
        </p:nvCxnSpPr>
        <p:spPr bwMode="auto">
          <a:xfrm flipV="1">
            <a:off x="1714794" y="2581365"/>
            <a:ext cx="876006" cy="667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stCxn id="14" idx="3"/>
            <a:endCxn id="12" idx="2"/>
          </p:cNvCxnSpPr>
          <p:nvPr/>
        </p:nvCxnSpPr>
        <p:spPr bwMode="auto">
          <a:xfrm>
            <a:off x="5943600" y="2581365"/>
            <a:ext cx="1337945" cy="2011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Bevel 16"/>
          <p:cNvSpPr/>
          <p:nvPr/>
        </p:nvSpPr>
        <p:spPr bwMode="auto">
          <a:xfrm>
            <a:off x="3429000" y="4648200"/>
            <a:ext cx="1905000" cy="1595021"/>
          </a:xfrm>
          <a:prstGeom prst="bevel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FPGA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5334000" y="4876800"/>
            <a:ext cx="152400" cy="1220788"/>
            <a:chOff x="838200" y="4876800"/>
            <a:chExt cx="152400" cy="1220788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838200" y="4876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838200" y="5029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838200" y="5181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838200" y="5334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838200" y="54864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838200" y="5638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38200" y="5791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838200" y="5943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838200" y="6096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3" name="Group 28"/>
          <p:cNvGrpSpPr/>
          <p:nvPr/>
        </p:nvGrpSpPr>
        <p:grpSpPr>
          <a:xfrm>
            <a:off x="3276600" y="4800600"/>
            <a:ext cx="152400" cy="1220788"/>
            <a:chOff x="838200" y="4876800"/>
            <a:chExt cx="152400" cy="1220788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838200" y="4876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838200" y="5029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838200" y="5181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838200" y="5334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838200" y="54864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838200" y="5638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838200" y="5791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838200" y="5943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838200" y="6096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</p:grpSp>
      <p:grpSp>
        <p:nvGrpSpPr>
          <p:cNvPr id="4" name="Group 38"/>
          <p:cNvGrpSpPr/>
          <p:nvPr/>
        </p:nvGrpSpPr>
        <p:grpSpPr>
          <a:xfrm rot="5400000">
            <a:off x="4286647" y="3638153"/>
            <a:ext cx="152400" cy="1867694"/>
            <a:chOff x="838200" y="4876800"/>
            <a:chExt cx="152400" cy="1220788"/>
          </a:xfrm>
        </p:grpSpPr>
        <p:cxnSp>
          <p:nvCxnSpPr>
            <p:cNvPr id="39" name="Straight Connector 38"/>
            <p:cNvCxnSpPr/>
            <p:nvPr/>
          </p:nvCxnSpPr>
          <p:spPr bwMode="auto">
            <a:xfrm>
              <a:off x="838200" y="4876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838200" y="5029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838200" y="5181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838200" y="5334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838200" y="54864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838200" y="5638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838200" y="5791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838200" y="5943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838200" y="6096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</p:grpSp>
      <p:grpSp>
        <p:nvGrpSpPr>
          <p:cNvPr id="7" name="Group 48"/>
          <p:cNvGrpSpPr/>
          <p:nvPr/>
        </p:nvGrpSpPr>
        <p:grpSpPr>
          <a:xfrm rot="5400000">
            <a:off x="4286647" y="5390753"/>
            <a:ext cx="152400" cy="1867694"/>
            <a:chOff x="838200" y="4876800"/>
            <a:chExt cx="152400" cy="1220788"/>
          </a:xfrm>
        </p:grpSpPr>
        <p:cxnSp>
          <p:nvCxnSpPr>
            <p:cNvPr id="49" name="Straight Connector 48"/>
            <p:cNvCxnSpPr/>
            <p:nvPr/>
          </p:nvCxnSpPr>
          <p:spPr bwMode="auto">
            <a:xfrm>
              <a:off x="838200" y="4876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838200" y="5029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838200" y="5181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838200" y="5334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838200" y="54864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838200" y="5638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838200" y="5791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838200" y="5943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838200" y="6096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7086600" y="52578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FPGA Pins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762000" y="5334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FPGA Pins</a:t>
            </a:r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3352800" y="365760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Circuit inside the FPGA</a:t>
            </a:r>
            <a:endParaRPr lang="en-US" sz="1600" dirty="0"/>
          </a:p>
        </p:txBody>
      </p:sp>
      <p:pic>
        <p:nvPicPr>
          <p:cNvPr id="67" name="Picture 6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3400" y="762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4"/>
          <p:cNvGrpSpPr/>
          <p:nvPr/>
        </p:nvGrpSpPr>
        <p:grpSpPr>
          <a:xfrm>
            <a:off x="914400" y="3277394"/>
            <a:ext cx="457200" cy="1829594"/>
            <a:chOff x="914400" y="3277394"/>
            <a:chExt cx="457200" cy="1829594"/>
          </a:xfrm>
        </p:grpSpPr>
        <p:cxnSp>
          <p:nvCxnSpPr>
            <p:cNvPr id="71" name="Straight Arrow Connector 70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80"/>
          <p:cNvGrpSpPr/>
          <p:nvPr/>
        </p:nvGrpSpPr>
        <p:grpSpPr>
          <a:xfrm>
            <a:off x="2133600" y="5334000"/>
            <a:ext cx="914400" cy="458788"/>
            <a:chOff x="2133600" y="5334000"/>
            <a:chExt cx="914400" cy="458788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81"/>
          <p:cNvGrpSpPr/>
          <p:nvPr/>
        </p:nvGrpSpPr>
        <p:grpSpPr>
          <a:xfrm>
            <a:off x="5867400" y="5257800"/>
            <a:ext cx="914400" cy="458788"/>
            <a:chOff x="2133600" y="5334000"/>
            <a:chExt cx="914400" cy="458788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85"/>
          <p:cNvGrpSpPr/>
          <p:nvPr/>
        </p:nvGrpSpPr>
        <p:grpSpPr>
          <a:xfrm>
            <a:off x="7467600" y="3276600"/>
            <a:ext cx="457200" cy="1829594"/>
            <a:chOff x="914400" y="3277394"/>
            <a:chExt cx="457200" cy="1829594"/>
          </a:xfrm>
        </p:grpSpPr>
        <p:cxnSp>
          <p:nvCxnSpPr>
            <p:cNvPr id="87" name="Straight Arrow Connector 86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88"/>
          <p:cNvGrpSpPr/>
          <p:nvPr/>
        </p:nvGrpSpPr>
        <p:grpSpPr>
          <a:xfrm>
            <a:off x="4114800" y="3200400"/>
            <a:ext cx="533400" cy="457200"/>
            <a:chOff x="914400" y="3277394"/>
            <a:chExt cx="457200" cy="1829594"/>
          </a:xfrm>
        </p:grpSpPr>
        <p:cxnSp>
          <p:nvCxnSpPr>
            <p:cNvPr id="90" name="Straight Arrow Connector 89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91"/>
          <p:cNvGrpSpPr/>
          <p:nvPr/>
        </p:nvGrpSpPr>
        <p:grpSpPr>
          <a:xfrm>
            <a:off x="4114800" y="3962400"/>
            <a:ext cx="533400" cy="457200"/>
            <a:chOff x="914400" y="3277394"/>
            <a:chExt cx="457200" cy="1829594"/>
          </a:xfrm>
        </p:grpSpPr>
        <p:cxnSp>
          <p:nvCxnSpPr>
            <p:cNvPr id="93" name="Straight Arrow Connector 92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3200" y="2209799"/>
            <a:ext cx="3124200" cy="8382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 bwMode="auto">
          <a:xfrm>
            <a:off x="2590800" y="1981200"/>
            <a:ext cx="3352800" cy="1200329"/>
          </a:xfrm>
          <a:prstGeom prst="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Control</a:t>
            </a:r>
            <a:r>
              <a:rPr kumimoji="0" lang="en-US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 Algorithm Developed with Xilinx tool box </a:t>
            </a:r>
            <a:endParaRPr kumimoji="0" lang="en-US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76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S42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3400" y="228600"/>
            <a:ext cx="8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Hardware - Setup</a:t>
            </a:r>
          </a:p>
        </p:txBody>
      </p:sp>
      <p:pic>
        <p:nvPicPr>
          <p:cNvPr id="76" name="Picture 3" descr="E:\05_Chidambaram_Annamalai_University\Presentation\hardwar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762000"/>
            <a:ext cx="7711776" cy="58674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77" name="TextBox 76"/>
          <p:cNvSpPr txBox="1"/>
          <p:nvPr/>
        </p:nvSpPr>
        <p:spPr>
          <a:xfrm>
            <a:off x="2362200" y="9144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Driver – Concept 6SD 106EI (Scale Driver)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Power switches – BSM 25GP120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FPGA- Nexys -2 (Spartan 3E)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Encoder – 1000 PPR Quadrature Encoder)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S43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533400" y="76200"/>
            <a:ext cx="838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normalizeH="0" baseline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Matlab /Xilinx - implementation</a:t>
            </a:r>
          </a:p>
        </p:txBody>
      </p:sp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S44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pic>
        <p:nvPicPr>
          <p:cNvPr id="56322" name="Picture 2" descr="C:\Users\Adithya\Desktop\05_Chidambaram_Annamalai_University\Presentation\Image\Overall 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334375" cy="472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509587" y="642937"/>
            <a:ext cx="838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normalizeH="0" baseline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Complete</a:t>
            </a:r>
            <a:r>
              <a:rPr kumimoji="0" lang="en-US" sz="2800" b="1" i="0" u="none" strike="noStrike" kern="0" normalizeH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SVM _ Generator</a:t>
            </a:r>
            <a:endParaRPr kumimoji="0" lang="en-US" sz="2800" b="1" i="0" u="none" strike="noStrike" kern="0" normalizeH="0" baseline="0" noProof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6100" y="1295400"/>
            <a:ext cx="1676400" cy="190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67200"/>
            <a:ext cx="762000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486400"/>
            <a:ext cx="914400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S45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pic>
        <p:nvPicPr>
          <p:cNvPr id="57346" name="Picture 2" descr="C:\Users\Adithya\Desktop\05_Chidambaram_Annamalai_University\Presentation\Image\Max 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18635"/>
            <a:ext cx="6787115" cy="441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76200"/>
            <a:ext cx="838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normalizeH="0" baseline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Matlab /Xilinx - implementation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509587" y="642937"/>
            <a:ext cx="838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Min_Max</a:t>
            </a:r>
            <a:r>
              <a:rPr lang="en-US" sz="2800" b="1" kern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800" b="1" kern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Envolope</a:t>
            </a:r>
            <a:r>
              <a:rPr kumimoji="0" lang="en-US" sz="2800" b="1" i="0" u="none" strike="noStrike" kern="0" normalizeH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_ Generator</a:t>
            </a:r>
            <a:endParaRPr kumimoji="0" lang="en-US" sz="2800" b="1" i="0" u="none" strike="noStrike" kern="0" normalizeH="0" baseline="0" noProof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46" y="2348776"/>
            <a:ext cx="1658907" cy="672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46" y="4495800"/>
            <a:ext cx="1752600" cy="6134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S46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pic>
        <p:nvPicPr>
          <p:cNvPr id="57347" name="Picture 3" descr="C:\Users\Adithya\Desktop\05_Chidambaram_Annamalai_University\Presentation\Image\PWM Gener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5840413" cy="2552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C:\Users\Adithya\Desktop\05_Chidambaram_Annamalai_University\Presentation\Image\del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4800600"/>
            <a:ext cx="2733675" cy="962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876800" y="4038600"/>
            <a:ext cx="3810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76200"/>
            <a:ext cx="838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normalizeH="0" baseline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Matlab /Xilinx - implementation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12928" y="647700"/>
            <a:ext cx="838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Pulse</a:t>
            </a:r>
            <a:r>
              <a:rPr kumimoji="0" lang="en-US" sz="2800" b="1" i="0" u="none" strike="noStrike" kern="0" normalizeH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_ Generator</a:t>
            </a:r>
            <a:endParaRPr kumimoji="0" lang="en-US" sz="2800" b="1" i="0" u="none" strike="noStrike" kern="0" normalizeH="0" baseline="0" noProof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945920"/>
            <a:ext cx="838200" cy="400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800600"/>
            <a:ext cx="1483586" cy="962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312" y="4901769"/>
            <a:ext cx="1625813" cy="845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5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754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3400" y="65782"/>
            <a:ext cx="8001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SVM modulated V/F controlled Induction motor drive – Hardware Outputs</a:t>
            </a:r>
          </a:p>
        </p:txBody>
      </p:sp>
      <p:pic>
        <p:nvPicPr>
          <p:cNvPr id="60419" name="Picture 3" descr="E:\05_Chidambaram_Annamalai_University\Needed\scope\arena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00200"/>
            <a:ext cx="2895600" cy="2057400"/>
          </a:xfrm>
          <a:prstGeom prst="rect">
            <a:avLst/>
          </a:prstGeom>
          <a:noFill/>
        </p:spPr>
      </p:pic>
      <p:pic>
        <p:nvPicPr>
          <p:cNvPr id="60420" name="Picture 4" descr="E:\05_Chidambaram_Annamalai_University\Needed\scope\scope_1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600199"/>
            <a:ext cx="2895600" cy="2057400"/>
          </a:xfrm>
          <a:prstGeom prst="rect">
            <a:avLst/>
          </a:prstGeom>
          <a:noFill/>
        </p:spPr>
      </p:pic>
      <p:pic>
        <p:nvPicPr>
          <p:cNvPr id="60421" name="Picture 5" descr="E:\05_Chidambaram_Annamalai_University\Needed\scope\scope_13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600199"/>
            <a:ext cx="3048000" cy="2057400"/>
          </a:xfrm>
          <a:prstGeom prst="rect">
            <a:avLst/>
          </a:prstGeom>
          <a:noFill/>
        </p:spPr>
      </p:pic>
      <p:pic>
        <p:nvPicPr>
          <p:cNvPr id="60422" name="Picture 6" descr="E:\05_Chidambaram_Annamalai_University\Needed\scope\scope_4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900" y="4059246"/>
            <a:ext cx="2857500" cy="1905000"/>
          </a:xfrm>
          <a:prstGeom prst="rect">
            <a:avLst/>
          </a:prstGeom>
          <a:noFill/>
        </p:spPr>
      </p:pic>
      <p:pic>
        <p:nvPicPr>
          <p:cNvPr id="60423" name="Picture 7" descr="E:\05_Chidambaram_Annamalai_University\Needed\scope\scope_23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1" y="4059247"/>
            <a:ext cx="2895600" cy="1905000"/>
          </a:xfrm>
          <a:prstGeom prst="rect">
            <a:avLst/>
          </a:prstGeom>
          <a:noFill/>
        </p:spPr>
      </p:pic>
      <p:pic>
        <p:nvPicPr>
          <p:cNvPr id="60424" name="Picture 8" descr="E:\05_Chidambaram_Annamalai_University\Needed\scope\scope_27.bm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3983046"/>
            <a:ext cx="2895600" cy="203675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0" y="1295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Duty cycles of the top switches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S47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0" y="1295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Starting  an induction motor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9800" y="1295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Stopping an induction motor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" y="3733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Line Voltage of the Inverter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3733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Switching pulses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0" y="37454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Dead band 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4582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Demonstration………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MATLAB  - Xilinx Interface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0" y="1219200"/>
            <a:ext cx="838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SVPWM Based induction Motor Control </a:t>
            </a:r>
          </a:p>
        </p:txBody>
      </p:sp>
      <p:pic>
        <p:nvPicPr>
          <p:cNvPr id="56322" name="Picture 9" descr="G:\01_PhD_Work\PhD_Simulation\01_Hardware\HardWare_Photos\Mervin_photos_on 13-3-2013\msk\scope_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657600"/>
            <a:ext cx="5181600" cy="304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52578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32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83062" y="1905000"/>
            <a:ext cx="4960938" cy="31369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S48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953000"/>
            <a:ext cx="16764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insight from a Machines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91440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Production of Space Vector in Machines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6002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When spatially distributed windings are  supplied with time displaced currents  </a:t>
            </a:r>
            <a:endParaRPr lang="en-US" sz="2000" dirty="0"/>
          </a:p>
        </p:txBody>
      </p:sp>
      <p:pic>
        <p:nvPicPr>
          <p:cNvPr id="9" name="Picture 2" descr="C:\Users\ZenTill\Desktop\Wind_Systems\images\imdq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524000"/>
            <a:ext cx="46482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28600" y="40386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The speed of rotation is given by</a:t>
            </a:r>
          </a:p>
          <a:p>
            <a:pPr algn="just"/>
            <a:r>
              <a:rPr lang="en-US" sz="2000" dirty="0" smtClean="0"/>
              <a:t>                   120* f / P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29718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Resultant  Flux in the space [ Air gap]  - Rotates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43600" y="662940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43600" y="6172200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Two – Field Revolving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096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5800" y="2743200"/>
            <a:ext cx="8001000" cy="13234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Research at SSNCE 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S49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Modulation for MLI</a:t>
            </a:r>
          </a:p>
        </p:txBody>
      </p:sp>
      <p:pic>
        <p:nvPicPr>
          <p:cNvPr id="60418" name="Picture 2" descr="C:\Users\ZenTill\Desktop\ml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5334000" cy="3833854"/>
          </a:xfrm>
          <a:prstGeom prst="rect">
            <a:avLst/>
          </a:prstGeom>
          <a:noFill/>
        </p:spPr>
      </p:pic>
      <p:pic>
        <p:nvPicPr>
          <p:cNvPr id="13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800600"/>
            <a:ext cx="6219825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1600200"/>
            <a:ext cx="3241210" cy="2590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4343400"/>
            <a:ext cx="10096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S50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8366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Mitigation of Effects of Unbalance using SVM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52800" y="1143000"/>
            <a:ext cx="28956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066800"/>
            <a:ext cx="2590800" cy="144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352800" y="2743200"/>
            <a:ext cx="28956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743200"/>
            <a:ext cx="26670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" y="1143000"/>
            <a:ext cx="29718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1" y="2743200"/>
            <a:ext cx="30480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" y="4495800"/>
            <a:ext cx="3048000" cy="1684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52800" y="4495800"/>
            <a:ext cx="2895600" cy="1652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495800"/>
            <a:ext cx="266700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038600" y="4114800"/>
            <a:ext cx="1524000" cy="359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038600" y="5943600"/>
            <a:ext cx="1524000" cy="359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114800" y="2438400"/>
            <a:ext cx="1219200" cy="457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S51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MSK\Desktop\FDP\v_s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1352522" y="3105123"/>
            <a:ext cx="4618182" cy="1303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Concluding Remarks on Space Vector Modulation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7400" y="1905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 Greater DC Bus Utilization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7400" y="31242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 Efficient Harmonic performance under  high frequency switching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7400" y="4191000"/>
            <a:ext cx="61722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Mitigation of effects of unbalance in higher level inverters 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6858794" y="49522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00800" y="533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 Research Topic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S52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5" name="Picture 5" descr="ist2_113370_subconscious"/>
          <p:cNvPicPr>
            <a:picLocks noGrp="1" noChangeAspect="1" noChangeArrowheads="1"/>
          </p:cNvPicPr>
          <p:nvPr>
            <p:ph/>
          </p:nvPr>
        </p:nvPicPr>
        <p:blipFill>
          <a:blip r:embed="rId2">
            <a:lum bright="16000"/>
          </a:blip>
          <a:srcRect/>
          <a:stretch>
            <a:fillRect/>
          </a:stretch>
        </p:blipFill>
        <p:spPr>
          <a:xfrm>
            <a:off x="5181601" y="3657601"/>
            <a:ext cx="3962400" cy="3200400"/>
          </a:xfrm>
          <a:noFill/>
          <a:ln/>
        </p:spPr>
      </p:pic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685800" y="1295400"/>
            <a:ext cx="8153400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600" dirty="0" smtClean="0">
                <a:solidFill>
                  <a:schemeClr val="accent2"/>
                </a:solidFill>
                <a:latin typeface="French Script MT" pitchFamily="66" charset="0"/>
              </a:rPr>
              <a:t>The </a:t>
            </a:r>
            <a:r>
              <a:rPr lang="en-US" sz="6600" dirty="0">
                <a:solidFill>
                  <a:schemeClr val="accent2"/>
                </a:solidFill>
                <a:latin typeface="French Script MT" pitchFamily="66" charset="0"/>
              </a:rPr>
              <a:t>End..... </a:t>
            </a:r>
          </a:p>
          <a:p>
            <a:pPr>
              <a:spcBef>
                <a:spcPct val="50000"/>
              </a:spcBef>
            </a:pPr>
            <a:r>
              <a:rPr lang="en-US" sz="6600" dirty="0" smtClean="0">
                <a:solidFill>
                  <a:schemeClr val="accent2"/>
                </a:solidFill>
                <a:latin typeface="French Script MT" pitchFamily="66" charset="0"/>
              </a:rPr>
              <a:t>       </a:t>
            </a:r>
            <a:r>
              <a:rPr lang="en-US" sz="6600" dirty="0">
                <a:solidFill>
                  <a:schemeClr val="accent2"/>
                </a:solidFill>
                <a:latin typeface="French Script MT" pitchFamily="66" charset="0"/>
              </a:rPr>
              <a:t>May be a new Beginning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048000" y="533400"/>
            <a:ext cx="6096000" cy="50800"/>
            <a:chOff x="1920" y="336"/>
            <a:chExt cx="3840" cy="32"/>
          </a:xfrm>
        </p:grpSpPr>
        <p:sp>
          <p:nvSpPr>
            <p:cNvPr id="92168" name="Line 8"/>
            <p:cNvSpPr>
              <a:spLocks noChangeShapeType="1"/>
            </p:cNvSpPr>
            <p:nvPr/>
          </p:nvSpPr>
          <p:spPr bwMode="auto">
            <a:xfrm>
              <a:off x="1920" y="336"/>
              <a:ext cx="38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2169" name="Line 9"/>
            <p:cNvSpPr>
              <a:spLocks noChangeShapeType="1"/>
            </p:cNvSpPr>
            <p:nvPr/>
          </p:nvSpPr>
          <p:spPr bwMode="auto">
            <a:xfrm>
              <a:off x="1920" y="368"/>
              <a:ext cx="3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0" y="6477000"/>
            <a:ext cx="6096000" cy="50800"/>
            <a:chOff x="1920" y="336"/>
            <a:chExt cx="3840" cy="32"/>
          </a:xfrm>
        </p:grpSpPr>
        <p:sp>
          <p:nvSpPr>
            <p:cNvPr id="92172" name="Line 12"/>
            <p:cNvSpPr>
              <a:spLocks noChangeShapeType="1"/>
            </p:cNvSpPr>
            <p:nvPr/>
          </p:nvSpPr>
          <p:spPr bwMode="auto">
            <a:xfrm>
              <a:off x="1920" y="336"/>
              <a:ext cx="38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2173" name="Line 13"/>
            <p:cNvSpPr>
              <a:spLocks noChangeShapeType="1"/>
            </p:cNvSpPr>
            <p:nvPr/>
          </p:nvSpPr>
          <p:spPr bwMode="auto">
            <a:xfrm>
              <a:off x="1920" y="368"/>
              <a:ext cx="3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S53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153400" cy="2057400"/>
          </a:xfrm>
        </p:spPr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Thanks to System Generator 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Toolbox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MATLAB  - Xilinx Interface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1676400" y="4038600"/>
            <a:ext cx="7467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 smtClean="0">
                <a:ln w="18415" cmpd="sng">
                  <a:solidFill>
                    <a:srgbClr val="FF33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Thanks to the patience of the audience.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4400" kern="0" dirty="0" smtClean="0">
              <a:ln w="18415" cmpd="sng">
                <a:solidFill>
                  <a:srgbClr val="FF33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S54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ist2_2066140-i-have-a-ques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lum contrast="48000"/>
          </a:blip>
          <a:srcRect/>
          <a:stretch>
            <a:fillRect/>
          </a:stretch>
        </p:blipFill>
        <p:spPr>
          <a:xfrm>
            <a:off x="5029200" y="457200"/>
            <a:ext cx="4114800" cy="6400800"/>
          </a:xfrm>
          <a:noFill/>
          <a:ln/>
        </p:spPr>
      </p:pic>
      <p:pic>
        <p:nvPicPr>
          <p:cNvPr id="93188" name="Picture 4" descr="ist2_5877587-confuse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lum contrast="20000"/>
          </a:blip>
          <a:srcRect/>
          <a:stretch>
            <a:fillRect/>
          </a:stretch>
        </p:blipFill>
        <p:spPr>
          <a:xfrm>
            <a:off x="0" y="0"/>
            <a:ext cx="2500313" cy="3124200"/>
          </a:xfrm>
          <a:noFill/>
          <a:ln/>
        </p:spPr>
      </p:pic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2819400" y="2133600"/>
            <a:ext cx="26670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solidFill>
                  <a:srgbClr val="008000"/>
                </a:solidFill>
                <a:latin typeface="Garamond" pitchFamily="18" charset="0"/>
              </a:rPr>
              <a:t>Questions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S55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8366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8600"/>
            <a:ext cx="4538662" cy="6416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S56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9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48" name="Picture 20" descr="ist2_6231979-cockroa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2362200"/>
            <a:ext cx="1158875" cy="742950"/>
          </a:xfrm>
          <a:prstGeom prst="rect">
            <a:avLst/>
          </a:prstGeom>
          <a:noFill/>
        </p:spPr>
      </p:pic>
      <p:pic>
        <p:nvPicPr>
          <p:cNvPr id="124947" name="Picture 19" descr="ist2_6565276-white-cand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0"/>
            <a:ext cx="2133600" cy="1933575"/>
          </a:xfrm>
          <a:prstGeom prst="rect">
            <a:avLst/>
          </a:prstGeom>
          <a:noFill/>
        </p:spPr>
      </p:pic>
      <p:pic>
        <p:nvPicPr>
          <p:cNvPr id="124943" name="Picture 15" descr="ist2_6462094-ice-cubes-isolated-on-whi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068763"/>
            <a:ext cx="4648200" cy="2789237"/>
          </a:xfrm>
          <a:prstGeom prst="rect">
            <a:avLst/>
          </a:prstGeom>
          <a:noFill/>
        </p:spPr>
      </p:pic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914400" y="21336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006600"/>
                </a:solidFill>
                <a:latin typeface="Garamond" pitchFamily="18" charset="0"/>
              </a:rPr>
              <a:t>Knowledge is Collection of Dead Facts and Information </a:t>
            </a:r>
          </a:p>
        </p:txBody>
      </p:sp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2209800" y="3048000"/>
            <a:ext cx="586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CC0099"/>
                </a:solidFill>
                <a:latin typeface="Garamond" pitchFamily="18" charset="0"/>
              </a:rPr>
              <a:t>Knowing is Melting of Mind into the Unknown 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914400" y="36576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006600"/>
                </a:solidFill>
                <a:latin typeface="Garamond" pitchFamily="18" charset="0"/>
              </a:rPr>
              <a:t>Knowledge is Someone Else's Knowing</a:t>
            </a:r>
          </a:p>
        </p:txBody>
      </p:sp>
      <p:sp>
        <p:nvSpPr>
          <p:cNvPr id="124935" name="Text Box 7"/>
          <p:cNvSpPr txBox="1">
            <a:spLocks noChangeArrowheads="1"/>
          </p:cNvSpPr>
          <p:nvPr/>
        </p:nvSpPr>
        <p:spPr bwMode="auto">
          <a:xfrm>
            <a:off x="4419600" y="43434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CC0099"/>
                </a:solidFill>
                <a:latin typeface="Garamond" pitchFamily="18" charset="0"/>
              </a:rPr>
              <a:t>Knowing is Your Knowledge</a:t>
            </a:r>
          </a:p>
        </p:txBody>
      </p:sp>
      <p:sp>
        <p:nvSpPr>
          <p:cNvPr id="124936" name="Text Box 8"/>
          <p:cNvSpPr txBox="1">
            <a:spLocks noChangeArrowheads="1"/>
          </p:cNvSpPr>
          <p:nvPr/>
        </p:nvSpPr>
        <p:spPr bwMode="auto">
          <a:xfrm>
            <a:off x="6934200" y="5410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CC0099"/>
                </a:solidFill>
                <a:latin typeface="Garamond" pitchFamily="18" charset="0"/>
              </a:rPr>
              <a:t> Zn Till  [  ] </a:t>
            </a:r>
            <a:endParaRPr lang="en-US" sz="2400" dirty="0">
              <a:solidFill>
                <a:srgbClr val="CC0099"/>
              </a:solidFill>
              <a:latin typeface="Garamond" pitchFamily="18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534400" y="0"/>
            <a:ext cx="53975" cy="5029200"/>
            <a:chOff x="5246" y="754"/>
            <a:chExt cx="34" cy="3168"/>
          </a:xfrm>
        </p:grpSpPr>
        <p:sp>
          <p:nvSpPr>
            <p:cNvPr id="124938" name="Line 10"/>
            <p:cNvSpPr>
              <a:spLocks noChangeShapeType="1"/>
            </p:cNvSpPr>
            <p:nvPr/>
          </p:nvSpPr>
          <p:spPr bwMode="auto">
            <a:xfrm>
              <a:off x="5246" y="754"/>
              <a:ext cx="0" cy="3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4939" name="Line 11"/>
            <p:cNvSpPr>
              <a:spLocks noChangeShapeType="1"/>
            </p:cNvSpPr>
            <p:nvPr/>
          </p:nvSpPr>
          <p:spPr bwMode="auto">
            <a:xfrm>
              <a:off x="5280" y="758"/>
              <a:ext cx="0" cy="31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09600" y="1828800"/>
            <a:ext cx="53975" cy="5029200"/>
            <a:chOff x="5246" y="754"/>
            <a:chExt cx="34" cy="3168"/>
          </a:xfrm>
        </p:grpSpPr>
        <p:sp>
          <p:nvSpPr>
            <p:cNvPr id="124941" name="Line 13"/>
            <p:cNvSpPr>
              <a:spLocks noChangeShapeType="1"/>
            </p:cNvSpPr>
            <p:nvPr/>
          </p:nvSpPr>
          <p:spPr bwMode="auto">
            <a:xfrm>
              <a:off x="5246" y="754"/>
              <a:ext cx="0" cy="3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4942" name="Line 14"/>
            <p:cNvSpPr>
              <a:spLocks noChangeShapeType="1"/>
            </p:cNvSpPr>
            <p:nvPr/>
          </p:nvSpPr>
          <p:spPr bwMode="auto">
            <a:xfrm>
              <a:off x="5280" y="758"/>
              <a:ext cx="0" cy="31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S57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2" descr="C:\Users\ZenTill\Desktop\Presentation\ist2_9820211-swallowtail-metamorphosi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0"/>
            <a:ext cx="5273676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990600" y="2438400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990099"/>
                </a:solidFill>
                <a:latin typeface="Garamond" pitchFamily="18" charset="0"/>
              </a:rPr>
              <a:t>“Follow your heart. Being a caterpillar you will become a butterfly”</a:t>
            </a:r>
          </a:p>
          <a:p>
            <a:pPr algn="just"/>
            <a:r>
              <a:rPr lang="en-US" sz="2400" i="1" dirty="0" smtClean="0">
                <a:solidFill>
                  <a:srgbClr val="990099"/>
                </a:solidFill>
                <a:latin typeface="Garamond" pitchFamily="18" charset="0"/>
              </a:rPr>
              <a:t>                                                                - ZnTill [     ] </a:t>
            </a:r>
            <a:endParaRPr lang="en-US" sz="2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0" y="3352800"/>
            <a:ext cx="4191000" cy="45720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1800" dirty="0" smtClean="0"/>
              <a:t>I said nothing it was all said earlier ….. 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6858000" y="3962400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990099"/>
                </a:solidFill>
                <a:latin typeface="Garamond" pitchFamily="18" charset="0"/>
              </a:rPr>
              <a:t>Thank You …..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4343400"/>
            <a:ext cx="693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002060"/>
                </a:solidFill>
                <a:latin typeface="Garamond" pitchFamily="18" charset="0"/>
              </a:rPr>
              <a:t>Leaving with the hope that next time I see any one of you  , you say</a:t>
            </a:r>
          </a:p>
          <a:p>
            <a:r>
              <a:rPr lang="en-US" b="1" i="1" dirty="0" smtClean="0">
                <a:solidFill>
                  <a:srgbClr val="002060"/>
                </a:solidFill>
                <a:latin typeface="Garamond" pitchFamily="18" charset="0"/>
              </a:rPr>
              <a:t>“space vector is simple and I have implemented it myself”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71800" y="5325070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002060"/>
                </a:solidFill>
                <a:latin typeface="Garamond" pitchFamily="18" charset="0"/>
              </a:rPr>
              <a:t>“it is most difficult  to find a simple way out” – </a:t>
            </a:r>
          </a:p>
          <a:p>
            <a:r>
              <a:rPr lang="en-US" b="1" i="1" dirty="0" smtClean="0">
                <a:solidFill>
                  <a:srgbClr val="002060"/>
                </a:solidFill>
                <a:latin typeface="Garamond" pitchFamily="18" charset="0"/>
              </a:rPr>
              <a:t>All simple things have a very complex theory behind it </a:t>
            </a:r>
          </a:p>
          <a:p>
            <a:r>
              <a:rPr lang="en-US" b="1" i="1" dirty="0" smtClean="0">
                <a:solidFill>
                  <a:srgbClr val="002060"/>
                </a:solidFill>
                <a:latin typeface="Garamond" pitchFamily="18" charset="0"/>
              </a:rPr>
              <a:t>                                                                        - Albert Einstein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S58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953000"/>
            <a:ext cx="16764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Three Stationary Windings Becomes a Single Rotating Winding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600200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When windings are  Excited by three phase Sinusoidal currents the combined effect is equivalent to single Sinusoidally  distributed winding excited with a constant DC currents  and Rotating at the excited frequency.   </a:t>
            </a:r>
            <a:endParaRPr lang="en-US" sz="2400" dirty="0"/>
          </a:p>
        </p:txBody>
      </p:sp>
      <p:pic>
        <p:nvPicPr>
          <p:cNvPr id="10" name="Picture 2" descr="C:\Users\ZenTill\Desktop\Wind_Systems\images\imdq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971800"/>
            <a:ext cx="3124200" cy="286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905000" y="38100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The speed of rotation is given by</a:t>
            </a:r>
          </a:p>
          <a:p>
            <a:pPr algn="just"/>
            <a:r>
              <a:rPr lang="en-US" sz="2000" dirty="0" smtClean="0"/>
              <a:t>                   120* f / P </a:t>
            </a:r>
            <a:endParaRPr lang="en-US" sz="2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943600" y="662940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943600" y="6172200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Two – Field Revolving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2" name="Picture 6" descr="ist2_4168171_climbing_to_the_success_book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6831013" y="0"/>
            <a:ext cx="2312987" cy="3475038"/>
          </a:xfrm>
          <a:noFill/>
          <a:ln/>
        </p:spPr>
      </p:pic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0" y="990600"/>
            <a:ext cx="87630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99"/>
                </a:solidFill>
                <a:latin typeface="Garamond" pitchFamily="18" charset="0"/>
              </a:rPr>
              <a:t>Work not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99"/>
                </a:solidFill>
                <a:latin typeface="Garamond" pitchFamily="18" charset="0"/>
              </a:rPr>
              <a:t>                for a Purpose  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99"/>
                </a:solidFill>
                <a:latin typeface="Garamond" pitchFamily="18" charset="0"/>
              </a:rPr>
              <a:t>                                     Work For 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99"/>
                </a:solidFill>
                <a:latin typeface="Garamond" pitchFamily="18" charset="0"/>
              </a:rPr>
              <a:t>					The Joy of Working</a:t>
            </a:r>
            <a:r>
              <a:rPr lang="en-US" sz="2400" dirty="0">
                <a:latin typeface="Garamond" pitchFamily="18" charset="0"/>
              </a:rPr>
              <a:t> </a:t>
            </a:r>
          </a:p>
          <a:p>
            <a:pPr>
              <a:spcBef>
                <a:spcPct val="50000"/>
              </a:spcBef>
            </a:pPr>
            <a:endParaRPr lang="en-US" sz="2400" dirty="0">
              <a:latin typeface="Garamond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latin typeface="Garamond" pitchFamily="18" charset="0"/>
              </a:rPr>
              <a:t>     </a:t>
            </a:r>
            <a:r>
              <a:rPr lang="en-US" sz="2400" dirty="0">
                <a:solidFill>
                  <a:schemeClr val="accent2"/>
                </a:solidFill>
                <a:latin typeface="Garamond" pitchFamily="18" charset="0"/>
              </a:rPr>
              <a:t>“ Take up a job you love not a day you will work”</a:t>
            </a:r>
          </a:p>
          <a:p>
            <a:pPr>
              <a:spcBef>
                <a:spcPct val="50000"/>
              </a:spcBef>
            </a:pPr>
            <a:endParaRPr lang="en-US" sz="2400" dirty="0">
              <a:solidFill>
                <a:schemeClr val="accent2"/>
              </a:solidFill>
              <a:latin typeface="Garamond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latin typeface="Garamond" pitchFamily="18" charset="0"/>
              </a:rPr>
              <a:t>                                                                            </a:t>
            </a:r>
            <a:r>
              <a:rPr lang="en-US" sz="2400" dirty="0">
                <a:solidFill>
                  <a:srgbClr val="006600"/>
                </a:solidFill>
                <a:latin typeface="Garamond" pitchFamily="18" charset="0"/>
              </a:rPr>
              <a:t>-  Thank You </a:t>
            </a:r>
          </a:p>
          <a:p>
            <a:pPr algn="r">
              <a:spcBef>
                <a:spcPct val="50000"/>
              </a:spcBef>
            </a:pPr>
            <a:r>
              <a:rPr lang="en-US" sz="2400" dirty="0" smtClean="0">
                <a:solidFill>
                  <a:srgbClr val="006600"/>
                </a:solidFill>
                <a:latin typeface="Garamond" pitchFamily="18" charset="0"/>
              </a:rPr>
              <a:t>Zn Till </a:t>
            </a:r>
            <a:r>
              <a:rPr lang="en-US" sz="2400" dirty="0">
                <a:solidFill>
                  <a:srgbClr val="006600"/>
                </a:solidFill>
                <a:latin typeface="Garamond" pitchFamily="18" charset="0"/>
              </a:rPr>
              <a:t>[ ]</a:t>
            </a:r>
            <a:r>
              <a:rPr lang="en-US" sz="2400" dirty="0">
                <a:latin typeface="Garamond" pitchFamily="18" charset="0"/>
              </a:rPr>
              <a:t> </a:t>
            </a:r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 dirty="0" smtClean="0">
                <a:latin typeface="Garamond" pitchFamily="18" charset="0"/>
              </a:rPr>
              <a:t> /</a:t>
            </a:r>
            <a:r>
              <a:rPr lang="en-US" sz="1200" b="1" dirty="0" smtClean="0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 dirty="0" smtClean="0">
                <a:latin typeface="Garamond" pitchFamily="18" charset="0"/>
              </a:rPr>
              <a:t>/ </a:t>
            </a:r>
            <a:r>
              <a:rPr lang="en-US" sz="1200" b="1" dirty="0" smtClean="0">
                <a:solidFill>
                  <a:srgbClr val="CC0099"/>
                </a:solidFill>
                <a:latin typeface="Garamond" pitchFamily="18" charset="0"/>
              </a:rPr>
              <a:t>13-03-2015</a:t>
            </a:r>
            <a:r>
              <a:rPr lang="en-US" sz="1200" b="1" dirty="0" smtClean="0">
                <a:latin typeface="Garamond" pitchFamily="18" charset="0"/>
              </a:rPr>
              <a:t>/ S59 </a:t>
            </a:r>
            <a:endParaRPr lang="en-US" sz="1200" b="1" dirty="0">
              <a:solidFill>
                <a:srgbClr val="0066FF"/>
              </a:solidFill>
              <a:latin typeface="Garamond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890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ZenTill\Desktop\Files_Upload\FDP_Space_Vector\FDP\1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86" y="0"/>
            <a:ext cx="7467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8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SK\Desktop\FDP\Curr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09800"/>
            <a:ext cx="5410200" cy="1164220"/>
          </a:xfrm>
          <a:prstGeom prst="rect">
            <a:avLst/>
          </a:prstGeom>
          <a:noFill/>
        </p:spPr>
      </p:pic>
      <p:pic>
        <p:nvPicPr>
          <p:cNvPr id="2051" name="Picture 3" descr="C:\Users\MSK\Desktop\FDP\Volt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914400"/>
            <a:ext cx="4724400" cy="9906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Mathematical Representation of  - SV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200" y="3655742"/>
            <a:ext cx="533400" cy="6114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TextBox 13"/>
          <p:cNvSpPr txBox="1"/>
          <p:nvPr/>
        </p:nvSpPr>
        <p:spPr>
          <a:xfrm>
            <a:off x="152400" y="38100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Where                represents the spatial displacement of the winding by 120 degree  in the complex plane.</a:t>
            </a:r>
            <a:endParaRPr lang="en-US" sz="2000" dirty="0"/>
          </a:p>
        </p:txBody>
      </p:sp>
      <p:pic>
        <p:nvPicPr>
          <p:cNvPr id="2055" name="Picture 7" descr="C:\Users\MSK\Desktop\FDP\Captur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5000" y="4572000"/>
            <a:ext cx="2275403" cy="17430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Rectangle 15"/>
          <p:cNvSpPr/>
          <p:nvPr/>
        </p:nvSpPr>
        <p:spPr>
          <a:xfrm>
            <a:off x="4267200" y="4953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Represents the time displaced voltages in  space displaced 3 phase windings.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One who Sees Knows…….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867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0"/>
            <a:ext cx="762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581400" y="60198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One who Knows Shows……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7346" name="Picture 2" descr="C:\Users\ZenTill\Desktop\Files_Upload\FDP_Space_Vector\FDP\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7467600" cy="48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3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7194</TotalTime>
  <Words>1486</Words>
  <Application>Microsoft Office PowerPoint</Application>
  <PresentationFormat>On-screen Show (4:3)</PresentationFormat>
  <Paragraphs>220</Paragraphs>
  <Slides>60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Office Theme</vt:lpstr>
      <vt:lpstr>Document</vt:lpstr>
      <vt:lpstr>Visio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Demonstration………    MATLAB  - Xilinx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to System Generator  Toolbox    MATLAB  - Xilinx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ZenTill</dc:creator>
  <cp:lastModifiedBy>Sen_Hema</cp:lastModifiedBy>
  <cp:revision>717</cp:revision>
  <dcterms:created xsi:type="dcterms:W3CDTF">2010-09-14T16:14:11Z</dcterms:created>
  <dcterms:modified xsi:type="dcterms:W3CDTF">2017-03-26T01:52:40Z</dcterms:modified>
</cp:coreProperties>
</file>